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3"/>
  </p:notesMasterIdLst>
  <p:sldIdLst>
    <p:sldId id="298" r:id="rId2"/>
    <p:sldId id="258" r:id="rId3"/>
    <p:sldId id="299" r:id="rId4"/>
    <p:sldId id="300" r:id="rId5"/>
    <p:sldId id="301" r:id="rId6"/>
    <p:sldId id="302" r:id="rId7"/>
    <p:sldId id="303" r:id="rId8"/>
    <p:sldId id="265" r:id="rId9"/>
    <p:sldId id="259" r:id="rId10"/>
    <p:sldId id="333" r:id="rId11"/>
    <p:sldId id="304" r:id="rId12"/>
    <p:sldId id="334" r:id="rId13"/>
    <p:sldId id="305" r:id="rId14"/>
    <p:sldId id="335" r:id="rId15"/>
    <p:sldId id="306" r:id="rId16"/>
    <p:sldId id="336" r:id="rId17"/>
    <p:sldId id="307" r:id="rId18"/>
    <p:sldId id="337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12" r:id="rId58"/>
    <p:sldId id="41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02" r:id="rId68"/>
    <p:sldId id="403" r:id="rId69"/>
    <p:sldId id="297" r:id="rId70"/>
    <p:sldId id="296" r:id="rId71"/>
    <p:sldId id="363" r:id="rId72"/>
  </p:sldIdLst>
  <p:sldSz cx="12192000" cy="6858000"/>
  <p:notesSz cx="6858000" cy="9144000"/>
  <p:embeddedFontLs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Impact" panose="020B0806030902050204" pitchFamily="34" charset="0"/>
      <p:regular r:id="rId78"/>
    </p:embeddedFont>
    <p:embeddedFont>
      <p:font typeface="Korinna" panose="020B0604020202020204"/>
      <p:regular r:id="rId79"/>
      <p:bold r:id="rId8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CE9"/>
    <a:srgbClr val="000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80" autoAdjust="0"/>
  </p:normalViewPr>
  <p:slideViewPr>
    <p:cSldViewPr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948444-4F30-468D-8CF4-11079A55DC94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ED6562-9072-40DA-B7AA-8CF1ED8A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A8ECB66-A29E-49C7-8346-396B6B1EB58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30F0-2769-4E1C-8F45-DC145443980D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E634-735E-49F8-AEE9-601EF8DC2C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4AF-0CEF-4C30-A25E-E7983E8C52D3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52B1E-718B-49A2-B628-FBFAA3F49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3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7EDE-B5EF-4537-A024-B6C339F5BF95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E6BE-0921-4C5F-BA11-88939D4A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6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A6-8315-46A9-B04C-9D6C581FAEE2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95472-A89B-4352-B7EC-7D74A46A4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6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F179-A35D-4C99-8CA1-30CFDB77859D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513DA-EE3C-4668-AF52-3382348F5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71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EA-AB23-4903-B3BF-2ED16C3AD94C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77D5-F72A-4409-9544-46C2A9D60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3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D3B74-DC3A-44BE-8056-A5DA8FC608F2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C62A-3422-4834-A4E0-726A47F3C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227E-F200-4823-888C-59259FBD9E31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9DE5-DC5D-4C3C-8249-BAB5F535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7AFF-19F3-40EE-A5FB-AC8C1B2ADA25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A7DC-74EC-4CAA-843E-0ED69186EA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8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183D-5931-4BF4-B87C-F4C53C281D8C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89F3-FFFA-41E4-A075-76CD2A9B7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9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F793-129B-49C9-AF4D-D8B997DB0B84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9025-80FB-46B2-B2DF-86017318E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95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0D7D5-5826-4297-BFA5-1FC264484CE9}" type="datetimeFigureOut">
              <a:rPr lang="en-US"/>
              <a:pPr>
                <a:defRPr/>
              </a:pPr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5B8F6-54DD-4D45-8762-B09A35C08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23.xml"/><Relationship Id="rId18" Type="http://schemas.openxmlformats.org/officeDocument/2006/relationships/slide" Target="slide55.xml"/><Relationship Id="rId26" Type="http://schemas.openxmlformats.org/officeDocument/2006/relationships/slide" Target="slide41.xml"/><Relationship Id="rId3" Type="http://schemas.openxmlformats.org/officeDocument/2006/relationships/slide" Target="slide11.xml"/><Relationship Id="rId21" Type="http://schemas.openxmlformats.org/officeDocument/2006/relationships/slide" Target="slide9.xml"/><Relationship Id="rId7" Type="http://schemas.openxmlformats.org/officeDocument/2006/relationships/slide" Target="slide57.xml"/><Relationship Id="rId12" Type="http://schemas.openxmlformats.org/officeDocument/2006/relationships/slide" Target="slide35.xml"/><Relationship Id="rId17" Type="http://schemas.openxmlformats.org/officeDocument/2006/relationships/slide" Target="slide43.xml"/><Relationship Id="rId25" Type="http://schemas.openxmlformats.org/officeDocument/2006/relationships/slide" Target="slide39.xml"/><Relationship Id="rId33" Type="http://schemas.openxmlformats.org/officeDocument/2006/relationships/slide" Target="slide61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65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5.xml"/><Relationship Id="rId24" Type="http://schemas.openxmlformats.org/officeDocument/2006/relationships/slide" Target="slide31.xml"/><Relationship Id="rId32" Type="http://schemas.openxmlformats.org/officeDocument/2006/relationships/slide" Target="slide63.xml"/><Relationship Id="rId5" Type="http://schemas.openxmlformats.org/officeDocument/2006/relationships/slide" Target="slide15.xml"/><Relationship Id="rId15" Type="http://schemas.openxmlformats.org/officeDocument/2006/relationships/slide" Target="slide33.xml"/><Relationship Id="rId23" Type="http://schemas.openxmlformats.org/officeDocument/2006/relationships/slide" Target="slide29.xml"/><Relationship Id="rId28" Type="http://schemas.openxmlformats.org/officeDocument/2006/relationships/slide" Target="slide69.xml"/><Relationship Id="rId10" Type="http://schemas.openxmlformats.org/officeDocument/2006/relationships/slide" Target="slide27.xml"/><Relationship Id="rId19" Type="http://schemas.openxmlformats.org/officeDocument/2006/relationships/slide" Target="slide67.xml"/><Relationship Id="rId31" Type="http://schemas.openxmlformats.org/officeDocument/2006/relationships/slide" Target="slide53.xml"/><Relationship Id="rId4" Type="http://schemas.openxmlformats.org/officeDocument/2006/relationships/slide" Target="slide13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slide" Target="slide19.xml"/><Relationship Id="rId27" Type="http://schemas.openxmlformats.org/officeDocument/2006/relationships/slide" Target="slide49.xml"/><Relationship Id="rId30" Type="http://schemas.openxmlformats.org/officeDocument/2006/relationships/slide" Target="slide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6" name="Picture 2" descr="http://cenblog.org/iyc-2011/files/2011/06/JE2010_HeroHR_RGB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567"/>
            <a:ext cx="12192000" cy="836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13</a:t>
            </a:r>
          </a:p>
        </p:txBody>
      </p:sp>
    </p:spTree>
    <p:extLst>
      <p:ext uri="{BB962C8B-B14F-4D97-AF65-F5344CB8AC3E}">
        <p14:creationId xmlns:p14="http://schemas.microsoft.com/office/powerpoint/2010/main" val="126161436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How many stars appear on the US flag?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409958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50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7570041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When properly folded, what shape should the folded flag be?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11248522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Triangle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231869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the 13 strips of the American flag represent?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41767555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founding 13 colonies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8070363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When a flag is properly folded what should be showing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453009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Stars and Blue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4919001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A hat is used to protect you from what?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7844389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US FLAG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1E63-D9BA-42DA-B9CD-3113F7227B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Sun</a:t>
            </a:r>
          </a:p>
        </p:txBody>
      </p:sp>
    </p:spTree>
    <p:extLst>
      <p:ext uri="{BB962C8B-B14F-4D97-AF65-F5344CB8AC3E}">
        <p14:creationId xmlns:p14="http://schemas.microsoft.com/office/powerpoint/2010/main" val="4141886175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would you bring along to alert people if you were lost?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327526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whistle 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9840336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has N,S,E, and W on it and help navigate?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1018459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Compass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149888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Korinna" panose="020B0604020202020204"/>
              </a:rPr>
              <a:t>BSA policy states, for any overnight campouts a _____ trained adult leader must be present.</a:t>
            </a:r>
          </a:p>
        </p:txBody>
      </p:sp>
    </p:spTree>
    <p:extLst>
      <p:ext uri="{BB962C8B-B14F-4D97-AF65-F5344CB8AC3E}">
        <p14:creationId xmlns:p14="http://schemas.microsoft.com/office/powerpoint/2010/main" val="336172999"/>
      </p:ext>
    </p:extLst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BALOO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5104913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False, Only a Webelos den may participate in overnight camping without the Pack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0090828"/>
      </p:ext>
    </p:extLst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784892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neckerchief is light blue?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2447978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CAMP OUTS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A65F1-3F8E-45E8-9CAD-2F12902632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a Bear</a:t>
            </a:r>
          </a:p>
        </p:txBody>
      </p:sp>
    </p:spTree>
    <p:extLst>
      <p:ext uri="{BB962C8B-B14F-4D97-AF65-F5344CB8AC3E}">
        <p14:creationId xmlns:p14="http://schemas.microsoft.com/office/powerpoint/2010/main" val="3878918347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rank can be described by animals that run in a pack?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7478711"/>
      </p:ext>
    </p:extLst>
  </p:cSld>
  <p:clrMapOvr>
    <a:masterClrMapping/>
  </p:clrMapOvr>
  <p:transition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Wolf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58465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cub scout rank starts at Kindergarten grade level?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8161875"/>
      </p:ext>
    </p:extLst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Lions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9225941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does ‘WEBELOS’ stand for?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672635"/>
      </p:ext>
    </p:extLst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We'll Be Loyal Scouts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645694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highest cub scout achievement before bridging to Troop?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7257785"/>
      </p:ext>
    </p:extLst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Arrow of Light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2159437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annual event do cub scouts race their homemade cars in?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580441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CUB SCOUT RANK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85A54-2F5D-4F52-BCA7-25D491AFD9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the Pinewood Derby</a:t>
            </a:r>
          </a:p>
        </p:txBody>
      </p:sp>
    </p:spTree>
    <p:extLst>
      <p:ext uri="{BB962C8B-B14F-4D97-AF65-F5344CB8AC3E}">
        <p14:creationId xmlns:p14="http://schemas.microsoft.com/office/powerpoint/2010/main" val="2479028660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you call an outing with a tents, campfire, fun stories/skits?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434656"/>
      </p:ext>
    </p:extLst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Campout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60979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do you call the event where scouts promote to the next rank?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2983769"/>
      </p:ext>
    </p:extLst>
  </p:cSld>
  <p:clrMapOvr>
    <a:masterClrMapping/>
  </p:clrMapOvr>
  <p:transition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Court of Honor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54443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The event where we collect food for our community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4289081"/>
      </p:ext>
    </p:extLst>
  </p:cSld>
  <p:clrMapOvr>
    <a:masterClrMapping/>
  </p:clrMapOvr>
  <p:transition>
    <p:circl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Scouting for Food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3056974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Every month a pack holds a _____?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363857"/>
      </p:ext>
    </p:extLst>
  </p:cSld>
  <p:clrMapOvr>
    <a:masterClrMapping/>
  </p:clrMapOvr>
  <p:transition>
    <p:circl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Pack Meeting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0160222"/>
      </p:ext>
    </p:extLst>
  </p:cSld>
  <p:clrMapOvr>
    <a:masterClrMapping/>
  </p:clrMapOvr>
  <p:transition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cub scout ‘motto’ 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089731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SPECIAL SCOUT EVENTS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D01AC-88BD-4C45-AF59-DCF86856C0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Do Your Best!</a:t>
            </a:r>
          </a:p>
        </p:txBody>
      </p:sp>
    </p:spTree>
    <p:extLst>
      <p:ext uri="{BB962C8B-B14F-4D97-AF65-F5344CB8AC3E}">
        <p14:creationId xmlns:p14="http://schemas.microsoft.com/office/powerpoint/2010/main" val="1391142217"/>
      </p:ext>
    </p:extLst>
  </p:cSld>
  <p:clrMapOvr>
    <a:masterClrMapping/>
  </p:clrMapOvr>
  <p:transition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should you do if your clothes catch on fire? </a:t>
            </a:r>
          </a:p>
        </p:txBody>
      </p:sp>
    </p:spTree>
    <p:extLst>
      <p:ext uri="{BB962C8B-B14F-4D97-AF65-F5344CB8AC3E}">
        <p14:creationId xmlns:p14="http://schemas.microsoft.com/office/powerpoint/2010/main" val="1111669179"/>
      </p:ext>
    </p:extLst>
  </p:cSld>
  <p:clrMapOvr>
    <a:masterClrMapping/>
  </p:clrMapOvr>
  <p:transition>
    <p:circl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Stop, Drop, and Roll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3691121"/>
      </p:ext>
    </p:extLst>
  </p:cSld>
  <p:clrMapOvr>
    <a:masterClrMapping/>
  </p:clrMapOvr>
  <p:transition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This plant is known for its 3 shiny leaf characteristics and can cause uncomfortable itching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345688"/>
      </p:ext>
    </p:extLst>
  </p:cSld>
  <p:clrMapOvr>
    <a:masterClrMapping/>
  </p:clrMapOvr>
  <p:transition>
    <p:circl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Poison Ivy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6344191"/>
      </p:ext>
    </p:extLst>
  </p:cSld>
  <p:clrMapOvr>
    <a:masterClrMapping/>
  </p:clrMapOvr>
  <p:transition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knot is a rescue knot?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5971311"/>
      </p:ext>
    </p:extLst>
  </p:cSld>
  <p:clrMapOvr>
    <a:masterClrMapping/>
  </p:clrMapOvr>
  <p:transition>
    <p:circl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a Bowline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5908288"/>
      </p:ext>
    </p:extLst>
  </p:cSld>
  <p:clrMapOvr>
    <a:masterClrMapping/>
  </p:clrMapOvr>
  <p:transition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are the Cub Scout six essentials?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18069"/>
      </p:ext>
    </p:extLst>
  </p:cSld>
  <p:clrMapOvr>
    <a:masterClrMapping/>
  </p:clrMapOvr>
  <p:transition>
    <p:circl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Flashlight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Water bottle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Whistle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First aid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Sun protection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Snack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2372515"/>
      </p:ext>
    </p:extLst>
  </p:cSld>
  <p:clrMapOvr>
    <a:masterClrMapping/>
  </p:clrMapOvr>
  <p:transition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color is the cub scout uniform (K-3 grade)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9230725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0"/>
            <a:ext cx="10515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SCOUT</a:t>
            </a:r>
            <a:b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</a:b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PREPAREDNESS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1B1598-FC82-4067-9127-A960226C4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BB8678A-E138-414A-AFC2-598B08B862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What is Blue</a:t>
            </a:r>
          </a:p>
        </p:txBody>
      </p:sp>
    </p:spTree>
    <p:extLst>
      <p:ext uri="{BB962C8B-B14F-4D97-AF65-F5344CB8AC3E}">
        <p14:creationId xmlns:p14="http://schemas.microsoft.com/office/powerpoint/2010/main" val="3886578251"/>
      </p:ext>
    </p:extLst>
  </p:cSld>
  <p:clrMapOvr>
    <a:masterClrMapping/>
  </p:clrMapOvr>
  <p:transition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B2E5DC-2AE9-4F64-B6C0-2C223B322A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anose="020B0604020202020204"/>
              </a:rPr>
              <a:t>The cub scout’s Sign is made with 4 fingers?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31997"/>
      </p:ext>
    </p:extLst>
  </p:cSld>
  <p:clrMapOvr>
    <a:masterClrMapping/>
  </p:clrMapOvr>
  <p:transition>
    <p:circl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A37C587E-9114-4840-BDFC-9C9EDCB14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False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926193"/>
      </p:ext>
    </p:extLst>
  </p:cSld>
  <p:clrMapOvr>
    <a:masterClrMapping/>
  </p:clrMapOvr>
  <p:transition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5ADE43-DF0F-4933-BCF4-2394CBB7FF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True or False,</a:t>
            </a:r>
            <a:b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I can work on my rank adventures at home?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96800"/>
      </p:ext>
    </p:extLst>
  </p:cSld>
  <p:clrMapOvr>
    <a:masterClrMapping/>
  </p:clrMapOvr>
  <p:transition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125391BF-9AF5-4C4B-B13E-78E276B1F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True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1448219"/>
      </p:ext>
    </p:extLst>
  </p:cSld>
  <p:clrMapOvr>
    <a:masterClrMapping/>
  </p:clrMapOvr>
  <p:transition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2ED4A8-3E61-4701-9E8D-0F5C5FD25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is better on a hotdog, Ketchup or Mustard?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4077430"/>
      </p:ext>
    </p:extLst>
  </p:cSld>
  <p:clrMapOvr>
    <a:masterClrMapping/>
  </p:clrMapOvr>
  <p:transition>
    <p:circl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3BFB1426-9F56-4EF4-91C8-55D890795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sym typeface="Wingdings" panose="05000000000000000000" pitchFamily="2" charset="2"/>
              </a:rPr>
              <a:t>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0175574"/>
      </p:ext>
    </p:extLst>
  </p:cSld>
  <p:clrMapOvr>
    <a:masterClrMapping/>
  </p:clrMapOvr>
  <p:transition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05B800-1AEC-4240-B7D5-D3A41D2F8B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Which outdoor event did we recently have </a:t>
            </a:r>
            <a:r>
              <a:rPr 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over 70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people in attendance over the winter?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7296442"/>
      </p:ext>
    </p:extLst>
  </p:cSld>
  <p:clrMapOvr>
    <a:masterClrMapping/>
  </p:clrMapOvr>
  <p:transition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04DDFDA0-C3EE-48F4-BAF3-33714F8109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Tubing!</a:t>
            </a:r>
            <a:endParaRPr lang="en-US" sz="7200" dirty="0">
              <a:latin typeface="Korinn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3352428"/>
      </p:ext>
    </p:extLst>
  </p:cSld>
  <p:clrMapOvr>
    <a:masterClrMapping/>
  </p:clrMapOvr>
  <p:transition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6" name="Picture 2" descr="https://i.ytimg.com/vi/2QS6G8ifP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857500"/>
            <a:ext cx="8686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  <a:cs typeface="Arial" panose="020B0604020202020204" pitchFamily="34" charset="0"/>
              </a:rPr>
              <a:t>CUB FUN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FEE400-E502-4949-814B-0074874298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2119"/>
            <a:ext cx="11506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On my honor I will do my best to do my duty to God and my country and to obey the Scout Law; to help other people at all times; to keep myself physically strong, mentally awake, and morally straight…. Is know as the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9220200" y="6096000"/>
            <a:ext cx="1447800" cy="762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ircl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2119"/>
            <a:ext cx="11125200" cy="5973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What is the Scout Oath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668000" y="5943600"/>
            <a:ext cx="1524000" cy="9144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273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11111" y="225442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112" y="340677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111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112" y="5710238"/>
            <a:ext cx="2022476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8140457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6108188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075912" y="5710238"/>
            <a:ext cx="2020089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2046278" y="5710238"/>
            <a:ext cx="2020110" cy="1147762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38" name="Rectangle 37">
            <a:hlinkClick r:id="rId11" action="ppaction://hlinksldjump"/>
          </p:cNvPr>
          <p:cNvSpPr/>
          <p:nvPr/>
        </p:nvSpPr>
        <p:spPr>
          <a:xfrm>
            <a:off x="2045565" y="455850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>
            <a:off x="407362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0" name="Rectangle 39">
            <a:hlinkClick r:id="rId13" action="ppaction://hlinksldjump"/>
          </p:cNvPr>
          <p:cNvSpPr/>
          <p:nvPr/>
        </p:nvSpPr>
        <p:spPr>
          <a:xfrm>
            <a:off x="2045564" y="340895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1" name="Rectangle 40">
            <a:hlinkClick r:id="rId14" action="ppaction://hlinksldjump"/>
          </p:cNvPr>
          <p:cNvSpPr/>
          <p:nvPr/>
        </p:nvSpPr>
        <p:spPr>
          <a:xfrm>
            <a:off x="6109738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2" name="Rectangle 41">
            <a:hlinkClick r:id="rId15" action="ppaction://hlinksldjump"/>
          </p:cNvPr>
          <p:cNvSpPr/>
          <p:nvPr/>
        </p:nvSpPr>
        <p:spPr>
          <a:xfrm>
            <a:off x="4073627" y="340564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3" name="Rectangle 42">
            <a:hlinkClick r:id="rId16" action="ppaction://hlinksldjump"/>
          </p:cNvPr>
          <p:cNvSpPr/>
          <p:nvPr/>
        </p:nvSpPr>
        <p:spPr>
          <a:xfrm>
            <a:off x="2045160" y="2254824"/>
            <a:ext cx="2020824" cy="1147763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44" name="Rectangle 43">
            <a:hlinkClick r:id="rId17" action="ppaction://hlinksldjump"/>
          </p:cNvPr>
          <p:cNvSpPr/>
          <p:nvPr/>
        </p:nvSpPr>
        <p:spPr>
          <a:xfrm>
            <a:off x="6109737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45" name="Rectangle 44">
            <a:hlinkClick r:id="rId18" action="ppaction://hlinksldjump"/>
          </p:cNvPr>
          <p:cNvSpPr/>
          <p:nvPr/>
        </p:nvSpPr>
        <p:spPr>
          <a:xfrm>
            <a:off x="8140457" y="4557062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6" name="Rectangle 45">
            <a:hlinkClick r:id="rId19" action="ppaction://hlinksldjump"/>
          </p:cNvPr>
          <p:cNvSpPr/>
          <p:nvPr/>
        </p:nvSpPr>
        <p:spPr>
          <a:xfrm>
            <a:off x="10171176" y="570585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500</a:t>
            </a:r>
          </a:p>
        </p:txBody>
      </p:sp>
      <p:sp>
        <p:nvSpPr>
          <p:cNvPr id="47" name="Rectangle 46">
            <a:hlinkClick r:id="rId20" action="ppaction://hlinksldjump"/>
          </p:cNvPr>
          <p:cNvSpPr/>
          <p:nvPr/>
        </p:nvSpPr>
        <p:spPr>
          <a:xfrm>
            <a:off x="10171176" y="455274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400</a:t>
            </a:r>
          </a:p>
        </p:txBody>
      </p:sp>
      <p:sp>
        <p:nvSpPr>
          <p:cNvPr id="48" name="Rectangle 47">
            <a:hlinkClick r:id="rId21" action="ppaction://hlinksldjump"/>
          </p:cNvPr>
          <p:cNvSpPr/>
          <p:nvPr/>
        </p:nvSpPr>
        <p:spPr>
          <a:xfrm>
            <a:off x="11111" y="1110058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111" y="-4218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US FLAG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51" name="Rectangle 50">
            <a:hlinkClick r:id="rId22" action="ppaction://hlinksldjump"/>
          </p:cNvPr>
          <p:cNvSpPr/>
          <p:nvPr/>
        </p:nvSpPr>
        <p:spPr>
          <a:xfrm>
            <a:off x="2045564" y="111116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2" name="Rectangle 51">
            <a:hlinkClick r:id="rId23" action="ppaction://hlinksldjump"/>
          </p:cNvPr>
          <p:cNvSpPr/>
          <p:nvPr/>
        </p:nvSpPr>
        <p:spPr>
          <a:xfrm>
            <a:off x="4073627" y="11073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73627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CUB SCOUT RANK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4556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CAMPING</a:t>
            </a:r>
          </a:p>
        </p:txBody>
      </p:sp>
      <p:sp>
        <p:nvSpPr>
          <p:cNvPr id="55" name="Rectangle 54">
            <a:hlinkClick r:id="rId24" action="ppaction://hlinksldjump"/>
          </p:cNvPr>
          <p:cNvSpPr/>
          <p:nvPr/>
        </p:nvSpPr>
        <p:spPr>
          <a:xfrm>
            <a:off x="4074341" y="225318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6" name="Rectangle 55">
            <a:hlinkClick r:id="rId25" action="ppaction://hlinksldjump"/>
          </p:cNvPr>
          <p:cNvSpPr/>
          <p:nvPr/>
        </p:nvSpPr>
        <p:spPr>
          <a:xfrm>
            <a:off x="6107227" y="1113191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7" name="Rectangle 56">
            <a:hlinkClick r:id="rId26" action="ppaction://hlinksldjump"/>
          </p:cNvPr>
          <p:cNvSpPr/>
          <p:nvPr/>
        </p:nvSpPr>
        <p:spPr>
          <a:xfrm>
            <a:off x="6107227" y="225263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58" name="Rectangle 57">
            <a:hlinkClick r:id="rId27" action="ppaction://hlinksldjump"/>
          </p:cNvPr>
          <p:cNvSpPr/>
          <p:nvPr/>
        </p:nvSpPr>
        <p:spPr>
          <a:xfrm>
            <a:off x="8142467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141084" y="-43100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SCOUT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PREPAREDNESS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07227" y="-42609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SPECIAL SCOUT EVENTS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rinna" pitchFamily="2" charset="0"/>
            </a:endParaRPr>
          </a:p>
        </p:txBody>
      </p:sp>
      <p:sp>
        <p:nvSpPr>
          <p:cNvPr id="61" name="Rectangle 60">
            <a:hlinkClick r:id="rId28" action="ppaction://hlinksldjump"/>
          </p:cNvPr>
          <p:cNvSpPr/>
          <p:nvPr/>
        </p:nvSpPr>
        <p:spPr>
          <a:xfrm>
            <a:off x="10171176" y="-42646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CUB FUN</a:t>
            </a:r>
          </a:p>
        </p:txBody>
      </p:sp>
      <p:sp>
        <p:nvSpPr>
          <p:cNvPr id="62" name="Rectangle 61">
            <a:hlinkClick r:id="rId29" action="ppaction://hlinksldjump"/>
          </p:cNvPr>
          <p:cNvSpPr/>
          <p:nvPr/>
        </p:nvSpPr>
        <p:spPr>
          <a:xfrm>
            <a:off x="10171176" y="1112577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100</a:t>
            </a:r>
          </a:p>
        </p:txBody>
      </p:sp>
      <p:sp>
        <p:nvSpPr>
          <p:cNvPr id="63" name="Rectangle 62">
            <a:hlinkClick r:id="rId30" action="ppaction://hlinksldjump"/>
          </p:cNvPr>
          <p:cNvSpPr/>
          <p:nvPr/>
        </p:nvSpPr>
        <p:spPr>
          <a:xfrm>
            <a:off x="8141084" y="225446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sp>
        <p:nvSpPr>
          <p:cNvPr id="64" name="Rectangle 63">
            <a:hlinkClick r:id="rId31" action="ppaction://hlinksldjump"/>
          </p:cNvPr>
          <p:cNvSpPr/>
          <p:nvPr/>
        </p:nvSpPr>
        <p:spPr>
          <a:xfrm>
            <a:off x="8142467" y="340600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4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5" name="Rectangle 64">
            <a:hlinkClick r:id="rId32" action="ppaction://hlinksldjump"/>
          </p:cNvPr>
          <p:cNvSpPr/>
          <p:nvPr/>
        </p:nvSpPr>
        <p:spPr>
          <a:xfrm>
            <a:off x="10171176" y="3403195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300</a:t>
            </a:r>
          </a:p>
        </p:txBody>
      </p:sp>
      <p:sp>
        <p:nvSpPr>
          <p:cNvPr id="66" name="Rectangle 65">
            <a:hlinkClick r:id="rId33" action="ppaction://hlinksldjump"/>
          </p:cNvPr>
          <p:cNvSpPr/>
          <p:nvPr/>
        </p:nvSpPr>
        <p:spPr>
          <a:xfrm>
            <a:off x="10171176" y="2252844"/>
            <a:ext cx="2020824" cy="1152144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8000" dirty="0">
                <a:solidFill>
                  <a:srgbClr val="FFC000"/>
                </a:solidFill>
                <a:effectLst>
                  <a:outerShdw blurRad="38100" dist="508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$</a:t>
            </a:r>
            <a:r>
              <a:rPr lang="en-US" sz="4800" dirty="0">
                <a:solidFill>
                  <a:srgbClr val="FFC000"/>
                </a:solidFill>
                <a:effectLst>
                  <a:outerShdw blurRad="508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200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4796" y="570489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-4796" y="4552748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-26873" y="3403195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-4796" y="2262202"/>
            <a:ext cx="122682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0" y="1113191"/>
            <a:ext cx="12268200" cy="0"/>
          </a:xfrm>
          <a:prstGeom prst="line">
            <a:avLst/>
          </a:prstGeom>
          <a:ln w="825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7520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134223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80094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161281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72128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-6625" y="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41126" y="-43100"/>
            <a:ext cx="0" cy="701040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2F37C9-A021-487E-94A7-2234E5D465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rinna" pitchFamily="2" charset="0"/>
              </a:rPr>
              <a:t>How many Stripes are on the American Flag?</a:t>
            </a:r>
            <a:endParaRPr lang="en-US" sz="7200" dirty="0">
              <a:latin typeface="Korinna" panose="020B0604020202020204"/>
            </a:endParaRP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8086</TotalTime>
  <Words>621</Words>
  <Application>Microsoft Office PowerPoint</Application>
  <PresentationFormat>Widescreen</PresentationFormat>
  <Paragraphs>111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Impact</vt:lpstr>
      <vt:lpstr>Arial</vt:lpstr>
      <vt:lpstr>Korinna</vt:lpstr>
      <vt:lpstr>Calibri</vt:lpstr>
      <vt:lpstr>Office Theme</vt:lpstr>
      <vt:lpstr>PowerPoint Presentation</vt:lpstr>
      <vt:lpstr>US FLAG</vt:lpstr>
      <vt:lpstr>CAMP OUTS</vt:lpstr>
      <vt:lpstr>CUB SCOUT RANK</vt:lpstr>
      <vt:lpstr>SPECIAL SCOUT EVENTS</vt:lpstr>
      <vt:lpstr>SCOUT PREPAREDNESS</vt:lpstr>
      <vt:lpstr>CUB FUN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my honor I will do my best to do my duty to God and my country and to obey the Scout Law; to help other people at all times; to keep myself physically strong, mentally awake, and morally straight…. Is know as the</vt:lpstr>
      <vt:lpstr>What is the Scout Oath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</dc:creator>
  <cp:lastModifiedBy>Douglas Band</cp:lastModifiedBy>
  <cp:revision>111</cp:revision>
  <dcterms:created xsi:type="dcterms:W3CDTF">2013-04-12T01:53:39Z</dcterms:created>
  <dcterms:modified xsi:type="dcterms:W3CDTF">2020-04-29T12:58:31Z</dcterms:modified>
</cp:coreProperties>
</file>